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4"/>
    <p:sldMasterId id="2147483777" r:id="rId5"/>
  </p:sldMasterIdLst>
  <p:notesMasterIdLst>
    <p:notesMasterId r:id="rId44"/>
  </p:notesMasterIdLst>
  <p:handoutMasterIdLst>
    <p:handoutMasterId r:id="rId45"/>
  </p:handoutMasterIdLst>
  <p:sldIdLst>
    <p:sldId id="417" r:id="rId6"/>
    <p:sldId id="407" r:id="rId7"/>
    <p:sldId id="385" r:id="rId8"/>
    <p:sldId id="435" r:id="rId9"/>
    <p:sldId id="443" r:id="rId10"/>
    <p:sldId id="440" r:id="rId11"/>
    <p:sldId id="441" r:id="rId12"/>
    <p:sldId id="442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2" r:id="rId21"/>
    <p:sldId id="451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7" r:id="rId36"/>
    <p:sldId id="466" r:id="rId37"/>
    <p:sldId id="468" r:id="rId38"/>
    <p:sldId id="469" r:id="rId39"/>
    <p:sldId id="470" r:id="rId40"/>
    <p:sldId id="471" r:id="rId41"/>
    <p:sldId id="472" r:id="rId42"/>
    <p:sldId id="413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Titillium" panose="00000500000000000000" pitchFamily="50" charset="0"/>
      <p:regular r:id="rId54"/>
      <p:bold r:id="rId55"/>
      <p:italic r:id="rId56"/>
      <p:boldItalic r:id="rId57"/>
    </p:embeddedFont>
    <p:embeddedFont>
      <p:font typeface="Titillium Web" panose="00000500000000000000" pitchFamily="2" charset="0"/>
      <p:regular r:id="rId58"/>
      <p:bold r:id="rId59"/>
      <p:italic r:id="rId60"/>
      <p:boldItalic r:id="rId61"/>
    </p:embeddedFont>
    <p:embeddedFont>
      <p:font typeface="Titillium Web SemiBold" panose="00000700000000000000" pitchFamily="2" charset="0"/>
      <p:regular r:id="rId62"/>
      <p:bold r:id="rId63"/>
      <p:boldItalic r:id="rId64"/>
    </p:embeddedFont>
    <p:embeddedFont>
      <p:font typeface="Titillium WebBlack" panose="020B0604020202020204" charset="0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6395"/>
  </p:normalViewPr>
  <p:slideViewPr>
    <p:cSldViewPr snapToGrid="0" snapToObjects="1" showGuides="1">
      <p:cViewPr varScale="1">
        <p:scale>
          <a:sx n="74" d="100"/>
          <a:sy n="74" d="100"/>
        </p:scale>
        <p:origin x="1099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33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2.xml"/><Relationship Id="rId71" Type="http://schemas.openxmlformats.org/officeDocument/2006/relationships/font" Target="fonts/font2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9F6D30-D575-5843-A083-82CB49ACB7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147EE-FFA0-6947-85F7-762FC8081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FA4A-DF37-DC4B-B5D7-10670AD80F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59C88-16A2-1E4F-8BDA-56DD7ED6D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DF552-6D5C-8044-9B73-EC1F79CDE10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13C09-0EAE-EC47-83B4-050750545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1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space for a </a:t>
            </a:r>
            <a:br>
              <a:rPr lang="en-US" dirty="0"/>
            </a:br>
            <a:r>
              <a:rPr lang="en-US" dirty="0"/>
              <a:t>main title.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A0071-A1E5-8E4E-B77C-AD335B94F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45542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462001-3C64-6EFA-A272-47E32198F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5A00177-C5CA-AD1E-2250-8E87A3C85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66C1CF-D976-5118-A947-6BF6E5A1C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E5BEB0-EF0C-EF1F-C25F-6D8770C9A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80474A4-2A9C-2E36-ED74-11D059D893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02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Fe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2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0F8574-7BE7-2680-C4E1-B9E0644E83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389FDC15-E9E8-5451-766A-6041D560A8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2944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06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Light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40C9-62AB-2521-2D02-4EE900340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980BDEF-3B05-70FF-E089-B7D3C59EB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1FEC1E5-CB6C-7E41-29C2-63AFDA43A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Picture 8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E98732-FF29-8A27-8BC4-9FE68B43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7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Navy 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5547602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3390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3391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3391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3862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11F935F-BA65-2CF9-91D0-9F827EA3BC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184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0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C94D-A812-A4C2-FE34-06167073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CA44756-A45B-3EF2-3A1B-52EE92DACA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2AEF04D-2144-26CE-E224-1D05E4A48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F50858-5453-2354-9BE7-17004FFA3A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9F8B3EC-94FB-CF40-7221-6E9F8D2DF6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659344-EE11-7742-DCD0-212F4E27F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8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8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Grou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58E8DE-4053-537B-C714-D6B3842D9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53F667-3799-03C9-5033-0AF329DFC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C082BA0-087C-B1ED-E859-265B5CC6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40D37E-2249-D207-6B85-3CA1AF8C9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FD1D4D9-EA57-37AE-3549-4B8369A2AC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8130B08-1A9F-8D45-B726-A925108E9B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1CC68-177A-E751-FA37-621DDBC22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366552"/>
            <a:ext cx="7430191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THE MAIN </a:t>
            </a:r>
            <a:br>
              <a:rPr lang="en-US" dirty="0"/>
            </a:br>
            <a:r>
              <a:rPr lang="en-US" dirty="0"/>
              <a:t>PRESENTATION TITLE.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8D19005-0BDB-C8D9-6127-5EC46DCEFD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235428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82657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op Pixels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727850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3054192"/>
            <a:ext cx="6726237" cy="37211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line or subheading: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8D9863B-C258-DE6F-E718-68DED198D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31D72B-5F67-D82C-EC1A-F61FD0EDD3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8570" y="1979600"/>
            <a:ext cx="8354860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 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695EDD78-7D69-BE36-AFA9-9717B8E6AB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8570" y="4717874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2801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45844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72478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2C75765-51FB-C1B1-17A5-CFB858B8E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27E48E-C60D-1219-E110-4601A02252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383996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EF34F67-6D5F-1A67-9980-7DCAE8362D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2" y="3283071"/>
            <a:ext cx="8624289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accent4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442F6-33E2-D590-4320-2725729FB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955882"/>
            <a:ext cx="6634125" cy="1117229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244869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73-346C-7A41-B48C-97692A82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44BCA-928D-7C48-9A88-272B905A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086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AFB-51DB-7E48-8CBB-5C57EF7B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6284-C440-FA4E-9F55-DA30181D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3435-0486-504F-ACBE-D80FA4A1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289E-1F35-4A49-B38E-5AA7B081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53A0-D5A8-3A4D-9EFE-D7AFE24C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9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51932-1CCD-5D44-8D34-CC038799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3672-DFB6-E747-8985-430CE6A7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9D1D-2E97-C042-B465-FF00D96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4241-1568-6940-AA63-E77C9300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5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D26-700B-C84B-ACA4-619E6E1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86AF-F526-324A-88ED-B14BAF9A1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F4B7-2847-DC4E-810B-6179617B0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4952-E4B2-D441-94AD-BDF48190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8FA58-23FC-C248-9261-3043439F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F98D-E784-C340-B25D-5E6EEA79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6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5ED189C-4E6A-4715-88A0-8968EF578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1828" y="0"/>
            <a:ext cx="4070219" cy="6857999"/>
          </a:xfrm>
        </p:spPr>
        <p:txBody>
          <a:bodyPr tIns="0" rIns="90000" anchor="ctr" anchorCtr="0">
            <a:noAutofit/>
          </a:bodyPr>
          <a:lstStyle>
            <a:lvl1pPr marL="0" indent="0">
              <a:buNone/>
              <a:defRPr lang="en-CA" sz="2400" b="0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space for an </a:t>
            </a:r>
            <a:br>
              <a:rPr lang="en-US" dirty="0"/>
            </a:br>
            <a:r>
              <a:rPr lang="en-US" dirty="0"/>
              <a:t>intro statement.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labir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8C1E4D8-25E1-D437-5EE2-6D1958015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186-6A9D-E340-B7B7-3931FF94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9493F-DCFC-0B4A-8F96-AC2749C1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86397-B631-2442-A97B-734BB1F0C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478E0-AB7D-2C49-A443-C788C5982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DDD4-5559-3347-9667-F3DDBF424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8B91-2B67-9247-9685-178BEF44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EF94-C105-6C46-A54F-7B848A01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BD4F7-C882-D54F-8C66-A23C71AE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6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ED2B-1A09-064A-8B1A-3165A08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E2404-5F8A-464C-89D8-2B5F7662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F7060-5B91-C140-B582-B3676CE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D1E6E-9F5F-6747-B078-D031CA89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05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AA1A-321A-F04F-AAF2-022527DB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7BE28-3CE6-7043-992B-C3BD0506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33AB0-9F07-5742-AEAD-96BA5CA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E483-3578-A24C-B152-B507E32C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FC01C-D583-7E41-8DDB-52278F2EF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E59B4-C279-724F-A46F-720B76BD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5EC5-510C-9149-8849-385D808D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0D928-C9A8-DE4C-865C-BA1A7F7B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07B92-213C-8740-A920-22AD1D66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6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B8B9-669C-6947-9BC8-0E8DFE78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DB2CB-77B0-9C47-A21D-46F85B754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FAD2-72E1-5A44-94FA-60C661CA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DE40-0F1A-AE45-8F1B-95DA07C7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A7616-3C36-5E4C-9363-260C964B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0064-B212-7243-8461-8118CDE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1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955C-E180-7E43-9D61-4700DF08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44BF1-E59A-B04F-A484-E6327FF8F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7007-0931-AF4E-ADF1-E89A9731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678D-D8E3-6A4A-A5B1-DB6B49B0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774C-6B44-4440-A460-AE2C87F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59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858CF-DFF4-9C4A-A7E4-BC68D3CE4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8D3BC-627E-F046-9D63-71E425A26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89DC4-370F-C047-90B0-635B1864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DFD3-B14B-5140-AF2A-9346DBF2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D63B-E370-FD40-B527-5E4789D9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5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r="17753"/>
          <a:stretch/>
        </p:blipFill>
        <p:spPr>
          <a:xfrm>
            <a:off x="909186" y="127000"/>
            <a:ext cx="4196861" cy="6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39693" y="1320800"/>
            <a:ext cx="5804225" cy="2980352"/>
          </a:xfrm>
          <a:prstGeom prst="rect">
            <a:avLst/>
          </a:prstGeom>
        </p:spPr>
        <p:txBody>
          <a:bodyPr/>
          <a:lstStyle>
            <a:lvl1pPr algn="l">
              <a:defRPr sz="4800" b="1" baseline="0">
                <a:solidFill>
                  <a:srgbClr val="005EB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939692" y="4490830"/>
            <a:ext cx="5804225" cy="995570"/>
          </a:xfrm>
          <a:prstGeom prst="rect">
            <a:avLst/>
          </a:prstGeom>
        </p:spPr>
        <p:txBody>
          <a:bodyPr vert="horz"/>
          <a:lstStyle>
            <a:lvl1pPr marL="0" algn="l" defTabSz="914400" rtl="0" eaLnBrk="1" latinLnBrk="0" hangingPunct="1">
              <a:spcBef>
                <a:spcPct val="50000"/>
              </a:spcBef>
              <a:defRPr lang="en-US" sz="2400" b="1" kern="1200" baseline="0" dirty="0">
                <a:solidFill>
                  <a:srgbClr val="005EB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635322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3803" y="154483"/>
            <a:ext cx="8948928" cy="685800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2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29056" y="1248508"/>
            <a:ext cx="10539141" cy="49672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</a:defRPr>
            </a:lvl1pPr>
            <a:lvl2pPr marL="6858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◦"/>
              <a:defRPr sz="2000"/>
            </a:lvl2pPr>
            <a:lvl3pPr marL="9144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/>
            </a:lvl3pPr>
            <a:lvl4pPr marL="1143000" indent="-228600">
              <a:spcBef>
                <a:spcPts val="0"/>
              </a:spcBef>
              <a:spcAft>
                <a:spcPts val="600"/>
              </a:spcAft>
              <a:defRPr sz="1600"/>
            </a:lvl4pPr>
            <a:lvl5pPr marL="1371600" indent="-2286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</a:t>
            </a:r>
            <a:r>
              <a:rPr lang="en-US" sz="10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Alberta Institute of Technology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807215" y="6429127"/>
            <a:ext cx="619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/>
            <a:fld id="{1F65F0C2-1052-4DDC-B120-75B4DA66617D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indent="0" algn="r"/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4624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/ content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29055" y="1248508"/>
            <a:ext cx="10533888" cy="4967260"/>
          </a:xfrm>
          <a:prstGeom prst="rect">
            <a:avLst/>
          </a:prstGeom>
        </p:spPr>
        <p:txBody>
          <a:bodyPr vert="horz"/>
          <a:lstStyle>
            <a:lvl1pPr marL="457200" indent="-457200"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2400" baseline="0">
                <a:solidFill>
                  <a:schemeClr val="tx2"/>
                </a:solidFill>
              </a:defRPr>
            </a:lvl1pPr>
            <a:lvl2pPr marL="804863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2000"/>
            </a:lvl2pPr>
            <a:lvl3pPr marL="1143000" indent="-338138"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/>
            </a:lvl3pPr>
            <a:lvl4pPr marL="914400" indent="0">
              <a:buNone/>
              <a:defRPr sz="1600"/>
            </a:lvl4pPr>
            <a:lvl5pPr marL="1371600" indent="-228600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9056" y="157877"/>
            <a:ext cx="8948928" cy="682387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2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</a:t>
            </a:r>
            <a:r>
              <a:rPr lang="en-US" sz="10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Alberta Institute of Technology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07212" y="6429127"/>
            <a:ext cx="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F78733-0A8E-421A-AD57-FCAD54DD3729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3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412A97D-75AA-5203-439D-280782072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9056" y="155767"/>
            <a:ext cx="8948928" cy="685800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29056" y="1252728"/>
            <a:ext cx="10533888" cy="486875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en-CA" noProof="0" dirty="0"/>
              <a:t>Insert image here.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43843" y="6133275"/>
            <a:ext cx="10457040" cy="285716"/>
          </a:xfrm>
          <a:prstGeom prst="rect">
            <a:avLst/>
          </a:prstGeom>
        </p:spPr>
        <p:txBody>
          <a:bodyPr vert="horz"/>
          <a:lstStyle>
            <a:lvl1pPr marL="0" algn="ctr" defTabSz="914400" rtl="0" eaLnBrk="1" latinLnBrk="0" hangingPunct="1">
              <a:spcBef>
                <a:spcPct val="50000"/>
              </a:spcBef>
              <a:defRPr lang="en-US" sz="10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Include image source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</a:t>
            </a:r>
            <a:r>
              <a:rPr lang="en-US" sz="10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Alberta Institute of Technology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07211" y="6429127"/>
            <a:ext cx="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F78733-0A8E-421A-AD57-FCAD54DD3729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950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/ content 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9056" y="154657"/>
            <a:ext cx="8948928" cy="685607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2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29055" y="1248509"/>
            <a:ext cx="10533888" cy="251715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</a:defRPr>
            </a:lvl1pPr>
            <a:lvl2pPr marL="6858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◦"/>
              <a:defRPr sz="2000"/>
            </a:lvl2pPr>
            <a:lvl3pPr marL="9144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3pPr>
            <a:lvl4pPr marL="1143000" indent="-228600">
              <a:spcBef>
                <a:spcPts val="0"/>
              </a:spcBef>
              <a:spcAft>
                <a:spcPts val="600"/>
              </a:spcAft>
              <a:defRPr sz="1800"/>
            </a:lvl4pPr>
            <a:lvl5pPr marL="1371600" indent="-228600"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29056" y="3852567"/>
            <a:ext cx="10533888" cy="225589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en-CA" noProof="0" dirty="0"/>
              <a:t>Insert image here.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07512" y="6126049"/>
            <a:ext cx="5893371" cy="257166"/>
          </a:xfrm>
          <a:prstGeom prst="rect">
            <a:avLst/>
          </a:prstGeom>
        </p:spPr>
        <p:txBody>
          <a:bodyPr vert="horz"/>
          <a:lstStyle>
            <a:lvl1pPr marL="0" algn="r" defTabSz="914400" rtl="0" eaLnBrk="1" latinLnBrk="0" hangingPunct="1">
              <a:spcBef>
                <a:spcPct val="50000"/>
              </a:spcBef>
              <a:defRPr lang="en-US" sz="9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Include image source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</a:t>
            </a:r>
            <a:r>
              <a:rPr lang="en-US" sz="10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Alberta Institute of Technology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07211" y="6429127"/>
            <a:ext cx="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F78733-0A8E-421A-AD57-FCAD54DD3729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/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9056" y="155448"/>
            <a:ext cx="8948928" cy="685800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69260" y="1248508"/>
            <a:ext cx="4493683" cy="4689714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accent3"/>
                </a:solidFill>
              </a:defRPr>
            </a:lvl1pPr>
            <a:lvl2pPr marL="685800" indent="-342900">
              <a:defRPr/>
            </a:lvl2pPr>
            <a:lvl3pPr marL="914400" indent="-228600">
              <a:buFont typeface="Wingdings" panose="05000000000000000000" pitchFamily="2" charset="2"/>
              <a:buChar char="§"/>
              <a:defRPr sz="2000"/>
            </a:lvl3pPr>
            <a:lvl4pPr marL="1143000" indent="-228600">
              <a:defRPr sz="1800"/>
            </a:lvl4pPr>
            <a:lvl5pPr marL="1371600" indent="-228600">
              <a:defRPr sz="1600"/>
            </a:lvl5pPr>
          </a:lstStyle>
          <a:p>
            <a:r>
              <a:rPr lang="en-CA" noProof="0" dirty="0"/>
              <a:t>Insert image here.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2"/>
          </p:nvPr>
        </p:nvSpPr>
        <p:spPr>
          <a:xfrm>
            <a:off x="829057" y="1248508"/>
            <a:ext cx="5604932" cy="5076988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</a:defRPr>
            </a:lvl1pPr>
            <a:lvl2pPr marL="685800" indent="-342900">
              <a:buFont typeface="Arial" panose="020B0604020202020204" pitchFamily="34" charset="0"/>
              <a:buChar char="◦"/>
              <a:defRPr sz="2000"/>
            </a:lvl2pPr>
            <a:lvl3pPr marL="914400" indent="-228600">
              <a:buFont typeface="Wingdings" panose="05000000000000000000" pitchFamily="2" charset="2"/>
              <a:buChar char="§"/>
              <a:defRPr sz="1800"/>
            </a:lvl3pPr>
            <a:lvl4pPr marL="1143000" indent="-228600">
              <a:defRPr sz="1600"/>
            </a:lvl4pPr>
            <a:lvl5pPr marL="1371600" indent="-228600">
              <a:tabLst/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06494" y="5938221"/>
            <a:ext cx="4494389" cy="384318"/>
          </a:xfrm>
          <a:prstGeom prst="rect">
            <a:avLst/>
          </a:prstGeom>
        </p:spPr>
        <p:txBody>
          <a:bodyPr vert="horz"/>
          <a:lstStyle>
            <a:lvl1pPr marL="0" algn="ctr" defTabSz="914400" rtl="0" eaLnBrk="1" latinLnBrk="0" hangingPunct="1">
              <a:spcBef>
                <a:spcPct val="50000"/>
              </a:spcBef>
              <a:defRPr lang="en-US" sz="10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Include image source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 Alberta Institute of Technology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07211" y="6429127"/>
            <a:ext cx="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F78733-0A8E-421A-AD57-FCAD54DD3729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4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/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29056" y="155149"/>
            <a:ext cx="8944925" cy="685114"/>
          </a:xfrm>
          <a:prstGeom prst="rect">
            <a:avLst/>
          </a:prstGeom>
        </p:spPr>
        <p:txBody>
          <a:bodyPr/>
          <a:lstStyle>
            <a:lvl1pPr algn="l">
              <a:defRPr sz="2800" b="1" i="0" baseline="0">
                <a:solidFill>
                  <a:schemeClr val="tx2"/>
                </a:solidFill>
                <a:latin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307943" y="1252729"/>
            <a:ext cx="5055000" cy="5085781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</a:defRPr>
            </a:lvl1pPr>
            <a:lvl2pPr marL="6858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◦"/>
              <a:defRPr sz="2000" b="0"/>
            </a:lvl2pPr>
            <a:lvl3pPr marL="9144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="0"/>
            </a:lvl3pPr>
            <a:lvl4pPr marL="1143000" indent="-228600">
              <a:spcBef>
                <a:spcPts val="0"/>
              </a:spcBef>
              <a:spcAft>
                <a:spcPts val="600"/>
              </a:spcAft>
              <a:defRPr sz="1600" b="0"/>
            </a:lvl4pPr>
            <a:lvl5pPr marL="1371600" indent="-228600">
              <a:spcBef>
                <a:spcPts val="0"/>
              </a:spcBef>
              <a:spcAft>
                <a:spcPts val="600"/>
              </a:spcAft>
              <a:defRPr sz="14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2"/>
          </p:nvPr>
        </p:nvSpPr>
        <p:spPr>
          <a:xfrm>
            <a:off x="829056" y="1252729"/>
            <a:ext cx="5108655" cy="5085781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1pPr>
            <a:lvl2pPr marL="6858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◦"/>
              <a:defRPr sz="2000"/>
            </a:lvl2pPr>
            <a:lvl3pPr marL="9144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/>
            </a:lvl3pPr>
            <a:lvl4pPr marL="1143000" indent="-228600">
              <a:spcBef>
                <a:spcPts val="0"/>
              </a:spcBef>
              <a:spcAft>
                <a:spcPts val="600"/>
              </a:spcAft>
              <a:defRPr sz="1600"/>
            </a:lvl4pPr>
            <a:lvl5pPr marL="1371600" indent="-228600">
              <a:spcBef>
                <a:spcPts val="0"/>
              </a:spcBef>
              <a:spcAft>
                <a:spcPts val="600"/>
              </a:spcAft>
              <a:tabLst/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TextBox 6"/>
          <p:cNvSpPr txBox="1"/>
          <p:nvPr userDrawn="1"/>
        </p:nvSpPr>
        <p:spPr>
          <a:xfrm>
            <a:off x="4047067" y="6426201"/>
            <a:ext cx="409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2020, Southern Alberta Institute of</a:t>
            </a:r>
            <a:r>
              <a:rPr lang="en-US" sz="100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02111" y="6429127"/>
            <a:ext cx="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F78733-0A8E-421A-AD57-FCAD54DD3729}" type="slidenum">
              <a:rPr lang="en-US" sz="10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0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Light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4" y="1806464"/>
            <a:ext cx="6703269" cy="2719239"/>
          </a:xfrm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2250" b="0" i="0" smtClean="0">
                <a:solidFill>
                  <a:schemeClr val="bg1"/>
                </a:solidFill>
                <a:effectLst/>
                <a:latin typeface="Titillium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41"/>
            <a:ext cx="3865563" cy="382447"/>
          </a:xfrm>
        </p:spPr>
        <p:txBody>
          <a:bodyPr/>
          <a:lstStyle>
            <a:lvl1pPr algn="l">
              <a:buFontTx/>
              <a:buNone/>
              <a:defRPr sz="1350" b="1" i="0">
                <a:solidFill>
                  <a:schemeClr val="bg1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34844F-6792-6099-2589-4D1966954F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1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chemeClr val="bg1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chemeClr val="bg1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34844F-6792-6099-2589-4D1966954F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FB8FA8-8EC0-02EB-C16E-2BB09259B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CB819C1-0224-EB5B-0DD9-0E9288F18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86DA49-A7DD-6A18-8E59-4AE221B7D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3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D0DEA96-F787-9A6D-4803-552E7B0618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89D477-871C-D9BC-AE70-B4F7F1D40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Your Own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AB0BE-5EF9-E837-6B05-54772406FA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1769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31D3BB-C136-1F31-8C20-D1A88AB36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28.jpe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B2A-C242-7442-81C5-6676D9A0C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D832-E1EA-AB4D-A90C-A71A59559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053C-EB30-3A4A-A523-46FFFECE2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86B452F-84E6-8047-AEE4-DAE6920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B280-5D2A-9E49-AAD6-71B10C4F02E0}"/>
              </a:ext>
            </a:extLst>
          </p:cNvPr>
          <p:cNvSpPr txBox="1"/>
          <p:nvPr userDrawn="1"/>
        </p:nvSpPr>
        <p:spPr>
          <a:xfrm>
            <a:off x="-1728216" y="65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71" r:id="rId2"/>
    <p:sldLayoutId id="2147483761" r:id="rId3"/>
    <p:sldLayoutId id="2147483664" r:id="rId4"/>
    <p:sldLayoutId id="2147483760" r:id="rId5"/>
    <p:sldLayoutId id="2147483738" r:id="rId6"/>
    <p:sldLayoutId id="2147483736" r:id="rId7"/>
    <p:sldLayoutId id="2147483752" r:id="rId8"/>
    <p:sldLayoutId id="2147483770" r:id="rId9"/>
    <p:sldLayoutId id="2147483735" r:id="rId10"/>
    <p:sldLayoutId id="2147483772" r:id="rId11"/>
    <p:sldLayoutId id="2147483739" r:id="rId12"/>
    <p:sldLayoutId id="2147483773" r:id="rId13"/>
    <p:sldLayoutId id="2147483764" r:id="rId14"/>
    <p:sldLayoutId id="2147483749" r:id="rId15"/>
    <p:sldLayoutId id="2147483769" r:id="rId16"/>
    <p:sldLayoutId id="2147483768" r:id="rId17"/>
    <p:sldLayoutId id="2147483747" r:id="rId18"/>
    <p:sldLayoutId id="2147483748" r:id="rId19"/>
    <p:sldLayoutId id="2147483740" r:id="rId20"/>
    <p:sldLayoutId id="2147483774" r:id="rId21"/>
    <p:sldLayoutId id="2147483775" r:id="rId22"/>
    <p:sldLayoutId id="2147483776" r:id="rId23"/>
    <p:sldLayoutId id="2147483741" r:id="rId24"/>
    <p:sldLayoutId id="2147483766" r:id="rId25"/>
    <p:sldLayoutId id="2147483713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Titillium Web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Titillium Web SemiBold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2pPr>
      <a:lvl3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/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318702"/>
            <a:ext cx="2279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20900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20900" algn="r"/>
                <a:tab pos="2971800" algn="ctr"/>
                <a:tab pos="5943600" algn="r"/>
              </a:tabLs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2"/>
            <a:ext cx="2540000" cy="78676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0" y="807883"/>
            <a:ext cx="12192000" cy="32381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679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 baseline="0">
          <a:solidFill>
            <a:schemeClr val="accent3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kbreakdownstructure.com/work-breakdown-structure-examples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F53ZZsP4ik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pc_FdAt75A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bXcc7AYajo" TargetMode="Externa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sys.net/knowledge/project-cost-management/#:~:text=What%20is%20Project%20Cost%20Management,expenditures%20within%20the%20approved%20budget.&amp;text=it's%20completed%20within%20budget." TargetMode="Externa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1FAB-8259-CCE2-B154-895D59A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28565"/>
            <a:ext cx="7430191" cy="109690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 216 Software Project Concepts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BF175-462C-D83E-0B32-380DF200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98350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Work Breakdown Structure (WBS)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WBS </a:t>
            </a:r>
            <a:r>
              <a:rPr lang="en-US" sz="3000" dirty="0"/>
              <a:t>is a deliverable-oriented grouping of the work involved in a project that defines the total scope of the project</a:t>
            </a:r>
          </a:p>
          <a:p>
            <a:pPr lvl="2"/>
            <a:r>
              <a:rPr lang="en-US" sz="3000" dirty="0"/>
              <a:t>WBS is a foundation document that provides the basis for planning and managing project schedules, costs, resources, and changes</a:t>
            </a:r>
          </a:p>
          <a:p>
            <a:r>
              <a:rPr lang="en-US" sz="3000" b="1" dirty="0"/>
              <a:t>Decomposition</a:t>
            </a:r>
            <a:r>
              <a:rPr lang="en-US" sz="3000" dirty="0"/>
              <a:t> is subdividing project deliverables into smaller pieces</a:t>
            </a:r>
          </a:p>
          <a:p>
            <a:r>
              <a:rPr lang="en-US" sz="3000" dirty="0"/>
              <a:t>A </a:t>
            </a:r>
            <a:r>
              <a:rPr lang="en-US" sz="3000" b="1" dirty="0"/>
              <a:t>work package </a:t>
            </a:r>
            <a:r>
              <a:rPr lang="en-US" sz="3000" dirty="0"/>
              <a:t>is a task at the lowest level of the WBS</a:t>
            </a:r>
          </a:p>
        </p:txBody>
      </p:sp>
    </p:spTree>
    <p:extLst>
      <p:ext uri="{BB962C8B-B14F-4D97-AF65-F5344CB8AC3E}">
        <p14:creationId xmlns:p14="http://schemas.microsoft.com/office/powerpoint/2010/main" val="105842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Approaches to Develop WBS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fontScale="85000" lnSpcReduction="20000"/>
          </a:bodyPr>
          <a:lstStyle/>
          <a:p>
            <a:r>
              <a:rPr lang="en-US" sz="3000" b="1" dirty="0"/>
              <a:t>Top-down</a:t>
            </a:r>
            <a:r>
              <a:rPr lang="en-US" sz="3000" dirty="0"/>
              <a:t> – start with largest items of the project and break them down</a:t>
            </a:r>
          </a:p>
          <a:p>
            <a:r>
              <a:rPr lang="en-US" sz="3000" b="1" dirty="0"/>
              <a:t>Bottom-up</a:t>
            </a:r>
            <a:r>
              <a:rPr lang="en-US" sz="3000" dirty="0"/>
              <a:t> – start with specific tasks and roll them up</a:t>
            </a:r>
          </a:p>
          <a:p>
            <a:r>
              <a:rPr lang="en-US" sz="3000" dirty="0"/>
              <a:t>Review WBS of similar projects and tailor to your project</a:t>
            </a:r>
          </a:p>
          <a:p>
            <a:r>
              <a:rPr lang="en-US" sz="3000" dirty="0"/>
              <a:t>Make sure to include project management tasks</a:t>
            </a:r>
          </a:p>
          <a:p>
            <a:r>
              <a:rPr lang="en-US" sz="3000" dirty="0"/>
              <a:t>Make sure to include tasks that do not directly produce a  deliverable, but are necessary, like consulting the client or testing</a:t>
            </a:r>
          </a:p>
          <a:p>
            <a:r>
              <a:rPr lang="en-US" sz="3000" dirty="0"/>
              <a:t>Organize your WBS:</a:t>
            </a:r>
          </a:p>
          <a:p>
            <a:pPr lvl="2"/>
            <a:r>
              <a:rPr lang="en-US" sz="3000" dirty="0"/>
              <a:t>By product, or</a:t>
            </a:r>
          </a:p>
          <a:p>
            <a:pPr lvl="2"/>
            <a:r>
              <a:rPr lang="en-US" sz="3000" dirty="0"/>
              <a:t>By phase</a:t>
            </a:r>
          </a:p>
        </p:txBody>
      </p:sp>
    </p:spTree>
    <p:extLst>
      <p:ext uri="{BB962C8B-B14F-4D97-AF65-F5344CB8AC3E}">
        <p14:creationId xmlns:p14="http://schemas.microsoft.com/office/powerpoint/2010/main" val="168442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Tips for Creating WBS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/>
              <a:t>A unit of work should appear at only one place in the WBS</a:t>
            </a:r>
          </a:p>
          <a:p>
            <a:r>
              <a:rPr lang="en-US" sz="3000" dirty="0"/>
              <a:t>The work content of a WBS item is the sum of the WBS items below it</a:t>
            </a:r>
          </a:p>
          <a:p>
            <a:r>
              <a:rPr lang="en-US" sz="3000" dirty="0"/>
              <a:t>A WBS item is the responsibility of only one individual, even though many people may be working on it</a:t>
            </a:r>
          </a:p>
          <a:p>
            <a:r>
              <a:rPr lang="en-US" sz="3000" dirty="0"/>
              <a:t>The WBS must be consistent with the way in which work is going to be performed</a:t>
            </a:r>
          </a:p>
          <a:p>
            <a:r>
              <a:rPr lang="en-US" sz="3000" dirty="0"/>
              <a:t>All team members should be involved in creating WBS to ensure consistency and buy-in</a:t>
            </a:r>
          </a:p>
          <a:p>
            <a:r>
              <a:rPr lang="en-US" sz="3000" dirty="0"/>
              <a:t>Provide additional documentation (WBS dictionary) to ensure accurate understanding of the work content</a:t>
            </a:r>
          </a:p>
        </p:txBody>
      </p:sp>
    </p:spTree>
    <p:extLst>
      <p:ext uri="{BB962C8B-B14F-4D97-AF65-F5344CB8AC3E}">
        <p14:creationId xmlns:p14="http://schemas.microsoft.com/office/powerpoint/2010/main" val="8647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71" y="309858"/>
            <a:ext cx="7490974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Sample WBS Organized by Phase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7CEA-7F88-41C0-8D52-800A647C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401" y="857611"/>
            <a:ext cx="5718544" cy="5456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7EC9FF-4B43-4578-9374-62C60F589C35}"/>
              </a:ext>
            </a:extLst>
          </p:cNvPr>
          <p:cNvSpPr txBox="1"/>
          <p:nvPr/>
        </p:nvSpPr>
        <p:spPr>
          <a:xfrm>
            <a:off x="9382992" y="6178810"/>
            <a:ext cx="20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[Schwalbe 2016]</a:t>
            </a:r>
          </a:p>
        </p:txBody>
      </p:sp>
    </p:spTree>
    <p:extLst>
      <p:ext uri="{BB962C8B-B14F-4D97-AF65-F5344CB8AC3E}">
        <p14:creationId xmlns:p14="http://schemas.microsoft.com/office/powerpoint/2010/main" val="293657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WBS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dirty="0">
                <a:hlinkClick r:id="rId2"/>
              </a:rPr>
              <a:t>https://www.workbreakdownstructure.com/work-breakdown-structure-examples</a:t>
            </a: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6040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WBS Exercise – 45 minutes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dirty="0"/>
              <a:t>In your project groups, define WBS for the Term 1 Travel Experts project</a:t>
            </a:r>
          </a:p>
        </p:txBody>
      </p:sp>
    </p:spTree>
    <p:extLst>
      <p:ext uri="{BB962C8B-B14F-4D97-AF65-F5344CB8AC3E}">
        <p14:creationId xmlns:p14="http://schemas.microsoft.com/office/powerpoint/2010/main" val="297425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sz="2800" dirty="0"/>
              <a:t>“</a:t>
            </a:r>
            <a:r>
              <a:rPr lang="en-US" sz="2800" dirty="0"/>
              <a:t>Time is the scarcest resource and unless it is managed nothing else can be managed.</a:t>
            </a:r>
            <a:r>
              <a:rPr lang="en-CA" sz="2800" dirty="0"/>
              <a:t>”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1800" b="0" dirty="0"/>
              <a:t>—</a:t>
            </a:r>
            <a:r>
              <a:rPr lang="en-US" sz="1800" dirty="0"/>
              <a:t> Peter Drucker</a:t>
            </a:r>
          </a:p>
        </p:txBody>
      </p:sp>
    </p:spTree>
    <p:extLst>
      <p:ext uri="{BB962C8B-B14F-4D97-AF65-F5344CB8AC3E}">
        <p14:creationId xmlns:p14="http://schemas.microsoft.com/office/powerpoint/2010/main" val="318054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Importance of Time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dirty="0"/>
              <a:t>Managers often cite delivering projects on time as one of their biggest challenges</a:t>
            </a:r>
          </a:p>
          <a:p>
            <a:r>
              <a:rPr lang="en-US" sz="3000" dirty="0"/>
              <a:t>Time has the least amount of flexibility; it passes no matter what happens on a project</a:t>
            </a:r>
          </a:p>
          <a:p>
            <a:r>
              <a:rPr lang="en-US" sz="3000" dirty="0"/>
              <a:t>Schedule issues are the main reason for conflicts on projects, especially during the second half of projects</a:t>
            </a:r>
          </a:p>
        </p:txBody>
      </p:sp>
    </p:spTree>
    <p:extLst>
      <p:ext uri="{BB962C8B-B14F-4D97-AF65-F5344CB8AC3E}">
        <p14:creationId xmlns:p14="http://schemas.microsoft.com/office/powerpoint/2010/main" val="405672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Developing Project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dirty="0"/>
              <a:t>Define </a:t>
            </a:r>
            <a:r>
              <a:rPr lang="en-US" sz="3000" b="1" dirty="0"/>
              <a:t>tasks</a:t>
            </a:r>
            <a:r>
              <a:rPr lang="en-US" sz="3000" dirty="0"/>
              <a:t> (work packages at the bottom of WBS)</a:t>
            </a:r>
          </a:p>
          <a:p>
            <a:r>
              <a:rPr lang="en-US" sz="3000" dirty="0"/>
              <a:t>Estimate task duration</a:t>
            </a:r>
          </a:p>
          <a:p>
            <a:r>
              <a:rPr lang="en-US" sz="3000" dirty="0"/>
              <a:t>Establish task relationships</a:t>
            </a:r>
          </a:p>
          <a:p>
            <a:r>
              <a:rPr lang="en-US" sz="3000" dirty="0"/>
              <a:t>Define resources and assign to tasks</a:t>
            </a:r>
          </a:p>
          <a:p>
            <a:r>
              <a:rPr lang="en-US" sz="3000" dirty="0"/>
              <a:t>Group tasks into </a:t>
            </a:r>
            <a:r>
              <a:rPr lang="en-US" sz="3000" b="1" dirty="0"/>
              <a:t>phases</a:t>
            </a:r>
            <a:r>
              <a:rPr lang="en-US" sz="3000" dirty="0"/>
              <a:t> (super-tasks)</a:t>
            </a:r>
          </a:p>
          <a:p>
            <a:r>
              <a:rPr lang="en-US" sz="3000" dirty="0"/>
              <a:t>Define </a:t>
            </a:r>
            <a:r>
              <a:rPr lang="en-US" sz="3000" b="1" dirty="0"/>
              <a:t>milestones</a:t>
            </a:r>
            <a:r>
              <a:rPr lang="en-US" sz="3000" dirty="0"/>
              <a:t> (tasks with zero duration that mark a time point in the schedule; usually associated with a deliverable)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953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Estimate task duration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Mathematical method - </a:t>
            </a:r>
            <a:r>
              <a:rPr lang="en-US" sz="3000" b="1" dirty="0"/>
              <a:t>PERT weighted average </a:t>
            </a:r>
            <a:r>
              <a:rPr lang="en-US" sz="3000" dirty="0"/>
              <a:t>(Program Evaluation Review Technique)</a:t>
            </a:r>
          </a:p>
          <a:p>
            <a:r>
              <a:rPr lang="en-US" sz="3000" dirty="0"/>
              <a:t>Provide: optimistic duration, pessimistic duration, most likely duration</a:t>
            </a:r>
          </a:p>
          <a:p>
            <a:r>
              <a:rPr lang="en-US" sz="3000" b="1" dirty="0"/>
              <a:t>Estimate duration = (optimistic duration +</a:t>
            </a:r>
          </a:p>
          <a:p>
            <a:pPr marL="0" indent="0">
              <a:buNone/>
            </a:pPr>
            <a:r>
              <a:rPr lang="en-US" sz="3000" b="1" dirty="0"/>
              <a:t>                                       4 * most likely duration +</a:t>
            </a:r>
          </a:p>
          <a:p>
            <a:pPr marL="0" indent="0">
              <a:buNone/>
            </a:pPr>
            <a:r>
              <a:rPr lang="en-US" sz="3000" b="1" dirty="0"/>
              <a:t>                                             pessimistic duration) / 6</a:t>
            </a:r>
          </a:p>
          <a:p>
            <a:r>
              <a:rPr lang="en-US" sz="3000" dirty="0"/>
              <a:t>Experience</a:t>
            </a:r>
          </a:p>
          <a:p>
            <a:r>
              <a:rPr lang="en-US" sz="3000" dirty="0"/>
              <a:t>Estimates based on code length and/or complexity</a:t>
            </a:r>
          </a:p>
        </p:txBody>
      </p:sp>
    </p:spTree>
    <p:extLst>
      <p:ext uri="{BB962C8B-B14F-4D97-AF65-F5344CB8AC3E}">
        <p14:creationId xmlns:p14="http://schemas.microsoft.com/office/powerpoint/2010/main" val="58066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“Every minute you spend in planning saves 10 minutes in execution; this gives you a 1,000 percent return on energy!”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0" dirty="0"/>
              <a:t>—</a:t>
            </a:r>
            <a:r>
              <a:rPr lang="en-US" dirty="0"/>
              <a:t> Brian Tracy</a:t>
            </a:r>
          </a:p>
        </p:txBody>
      </p:sp>
    </p:spTree>
    <p:extLst>
      <p:ext uri="{BB962C8B-B14F-4D97-AF65-F5344CB8AC3E}">
        <p14:creationId xmlns:p14="http://schemas.microsoft.com/office/powerpoint/2010/main" val="29130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PERT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/>
          </a:bodyPr>
          <a:lstStyle/>
          <a:p>
            <a:r>
              <a:rPr lang="en-US" sz="3000" dirty="0"/>
              <a:t>Assume that a task will take  _ days to complete:</a:t>
            </a:r>
          </a:p>
          <a:p>
            <a:pPr lvl="2"/>
            <a:r>
              <a:rPr lang="en-US" sz="3000" dirty="0"/>
              <a:t>Optimistically 8 days</a:t>
            </a:r>
          </a:p>
          <a:p>
            <a:pPr lvl="2"/>
            <a:r>
              <a:rPr lang="en-US" sz="3000" dirty="0"/>
              <a:t>Most likely 10 days</a:t>
            </a:r>
          </a:p>
          <a:p>
            <a:pPr lvl="2"/>
            <a:r>
              <a:rPr lang="en-US" sz="3000" dirty="0"/>
              <a:t>Pessimistically 24 days</a:t>
            </a:r>
          </a:p>
          <a:p>
            <a:r>
              <a:rPr lang="en-US" sz="3000" dirty="0"/>
              <a:t>PERT weighted average = (8 + 4*10 + 24) / 6 = 12 days</a:t>
            </a:r>
          </a:p>
          <a:p>
            <a:r>
              <a:rPr lang="en-US" sz="3000" dirty="0"/>
              <a:t>Therefore, use 12 days instead of 10 for the task duration</a:t>
            </a:r>
          </a:p>
        </p:txBody>
      </p:sp>
    </p:spTree>
    <p:extLst>
      <p:ext uri="{BB962C8B-B14F-4D97-AF65-F5344CB8AC3E}">
        <p14:creationId xmlns:p14="http://schemas.microsoft.com/office/powerpoint/2010/main" val="325811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Gantt Chart Demo – MS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/>
          </a:bodyPr>
          <a:lstStyle/>
          <a:p>
            <a:r>
              <a:rPr lang="en-US" sz="3000" dirty="0"/>
              <a:t>Define sample tasks (task name, start, end, duration)</a:t>
            </a:r>
          </a:p>
          <a:p>
            <a:r>
              <a:rPr lang="en-US" sz="3000" dirty="0"/>
              <a:t>Make tasks auto-scheduled (as opposed to manually-scheduled) unless fixed date assigned</a:t>
            </a:r>
          </a:p>
          <a:p>
            <a:r>
              <a:rPr lang="en-US" sz="3000" dirty="0"/>
              <a:t>Create a super-task for given set of tasks</a:t>
            </a:r>
          </a:p>
          <a:p>
            <a:r>
              <a:rPr lang="en-US" sz="3000" dirty="0"/>
              <a:t>Create a milestone</a:t>
            </a:r>
          </a:p>
          <a:p>
            <a:r>
              <a:rPr lang="en-US" sz="3000" dirty="0"/>
              <a:t>Define tasks relationships</a:t>
            </a:r>
          </a:p>
          <a:p>
            <a:r>
              <a:rPr lang="en-US" sz="3000" dirty="0"/>
              <a:t>Create resource sheet and assign resources to tasks</a:t>
            </a:r>
          </a:p>
          <a:p>
            <a:r>
              <a:rPr lang="en-US" sz="3000" dirty="0"/>
              <a:t>Deal with overallocated resources if needed</a:t>
            </a:r>
          </a:p>
        </p:txBody>
      </p:sp>
    </p:spTree>
    <p:extLst>
      <p:ext uri="{BB962C8B-B14F-4D97-AF65-F5344CB8AC3E}">
        <p14:creationId xmlns:p14="http://schemas.microsoft.com/office/powerpoint/2010/main" val="427707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Critical Path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1964" y="1748264"/>
            <a:ext cx="8780317" cy="4456978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/>
              <a:t>The </a:t>
            </a:r>
            <a:r>
              <a:rPr lang="en-US" sz="3000" b="1" dirty="0"/>
              <a:t>critical path method </a:t>
            </a:r>
            <a:r>
              <a:rPr lang="en-US" sz="3000" dirty="0"/>
              <a:t>allows determining which tasks are critical for completing project on time</a:t>
            </a:r>
          </a:p>
          <a:p>
            <a:r>
              <a:rPr lang="en-US" sz="3000" dirty="0">
                <a:hlinkClick r:id="rId2"/>
              </a:rPr>
              <a:t>https://www.youtube.com/watch?v=SF53ZZsP4ik</a:t>
            </a:r>
            <a:endParaRPr lang="en-US" sz="3000" dirty="0"/>
          </a:p>
          <a:p>
            <a:r>
              <a:rPr lang="en-US" sz="3000" dirty="0"/>
              <a:t>Forward pass:</a:t>
            </a:r>
          </a:p>
          <a:p>
            <a:pPr lvl="2"/>
            <a:r>
              <a:rPr lang="en-US" sz="3000" dirty="0"/>
              <a:t>Early start</a:t>
            </a:r>
          </a:p>
          <a:p>
            <a:pPr lvl="2"/>
            <a:r>
              <a:rPr lang="en-US" sz="3000" dirty="0"/>
              <a:t>Early finish</a:t>
            </a:r>
          </a:p>
          <a:p>
            <a:r>
              <a:rPr lang="en-US" sz="3000" dirty="0"/>
              <a:t>Backward pass:</a:t>
            </a:r>
          </a:p>
          <a:p>
            <a:pPr lvl="2"/>
            <a:r>
              <a:rPr lang="en-US" sz="3000" dirty="0"/>
              <a:t>Late finish</a:t>
            </a:r>
          </a:p>
          <a:p>
            <a:pPr lvl="2"/>
            <a:r>
              <a:rPr lang="en-US" sz="3000" dirty="0"/>
              <a:t>Late start</a:t>
            </a:r>
          </a:p>
          <a:p>
            <a:r>
              <a:rPr lang="en-US" sz="3000" dirty="0"/>
              <a:t>Total float</a:t>
            </a:r>
          </a:p>
          <a:p>
            <a:r>
              <a:rPr lang="en-US" sz="3000" dirty="0"/>
              <a:t>Free float</a:t>
            </a:r>
          </a:p>
        </p:txBody>
      </p:sp>
    </p:spTree>
    <p:extLst>
      <p:ext uri="{BB962C8B-B14F-4D97-AF65-F5344CB8AC3E}">
        <p14:creationId xmlns:p14="http://schemas.microsoft.com/office/powerpoint/2010/main" val="242171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Critical  Path Exercise – 20 minutes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/>
          </a:bodyPr>
          <a:lstStyle/>
          <a:p>
            <a:r>
              <a:rPr lang="en-US" sz="3000" dirty="0"/>
              <a:t>The next slide show the tasks, their predecessors, and duration in days</a:t>
            </a:r>
          </a:p>
          <a:p>
            <a:r>
              <a:rPr lang="en-US" sz="3000" dirty="0"/>
              <a:t>Which tasks form the critical path?</a:t>
            </a:r>
          </a:p>
          <a:p>
            <a:r>
              <a:rPr lang="en-US" sz="3000" dirty="0"/>
              <a:t>For each task, determine its total float</a:t>
            </a:r>
          </a:p>
          <a:p>
            <a:r>
              <a:rPr lang="en-US" sz="3000" dirty="0"/>
              <a:t>What is the total float for all tasks on the critical path?</a:t>
            </a:r>
          </a:p>
          <a:p>
            <a:r>
              <a:rPr lang="en-US" sz="3000" dirty="0"/>
              <a:t>For each task, determine its free float</a:t>
            </a:r>
          </a:p>
          <a:p>
            <a:r>
              <a:rPr lang="en-US" sz="3000" dirty="0"/>
              <a:t>What does the free float mean?</a:t>
            </a:r>
          </a:p>
        </p:txBody>
      </p:sp>
    </p:spTree>
    <p:extLst>
      <p:ext uri="{BB962C8B-B14F-4D97-AF65-F5344CB8AC3E}">
        <p14:creationId xmlns:p14="http://schemas.microsoft.com/office/powerpoint/2010/main" val="270490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Tasks for Critical  Path Exercise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47764-45C9-4E33-93F6-851C2E28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25" y="1748264"/>
            <a:ext cx="7971757" cy="45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Additional Scheduling Concepts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Task A is a predecessor of task B</a:t>
            </a:r>
          </a:p>
          <a:p>
            <a:r>
              <a:rPr lang="en-US" sz="3000" dirty="0"/>
              <a:t>Lead time - task B can start d days before task A finished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Lag time – task B can start d days after task A finished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Both can be measured in number of days or in %completed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046DF-B830-41D5-96D5-B516621C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34" y="2724851"/>
            <a:ext cx="3456732" cy="140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23490-86FE-4769-ABCF-48EF413E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30" y="4537873"/>
            <a:ext cx="5438103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9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Critical  Chain Scheduling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/>
          </a:bodyPr>
          <a:lstStyle/>
          <a:p>
            <a:r>
              <a:rPr lang="en-US" sz="3000" dirty="0"/>
              <a:t>A method of scheduling that focuses on </a:t>
            </a:r>
            <a:r>
              <a:rPr lang="en-US" sz="3000" b="1" dirty="0"/>
              <a:t>resources</a:t>
            </a:r>
            <a:r>
              <a:rPr lang="en-US" sz="3000" dirty="0"/>
              <a:t>: it considers limited resources when creating a project schedule and includes </a:t>
            </a:r>
            <a:r>
              <a:rPr lang="en-US" sz="3000" b="1" dirty="0"/>
              <a:t>buffer </a:t>
            </a:r>
            <a:r>
              <a:rPr lang="en-US" sz="3000" dirty="0"/>
              <a:t>to protect the project completion date</a:t>
            </a:r>
          </a:p>
          <a:p>
            <a:r>
              <a:rPr lang="en-US" sz="3000" dirty="0"/>
              <a:t>Uses the </a:t>
            </a:r>
            <a:r>
              <a:rPr lang="en-US" sz="3000" b="1" dirty="0"/>
              <a:t>Theory of Constraints (TOC) </a:t>
            </a:r>
            <a:r>
              <a:rPr lang="en-US" sz="3000" dirty="0"/>
              <a:t>- a management philosophy developed by Eliyahu M. Goldratt </a:t>
            </a:r>
          </a:p>
        </p:txBody>
      </p:sp>
    </p:spTree>
    <p:extLst>
      <p:ext uri="{BB962C8B-B14F-4D97-AF65-F5344CB8AC3E}">
        <p14:creationId xmlns:p14="http://schemas.microsoft.com/office/powerpoint/2010/main" val="305771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Buffer and Critical  </a:t>
            </a:r>
            <a:r>
              <a:rPr lang="en-US" sz="4400" dirty="0" err="1">
                <a:solidFill>
                  <a:srgbClr val="0070C0"/>
                </a:solidFill>
              </a:rPr>
              <a:t>ChaiN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1828800"/>
            <a:ext cx="9434945" cy="4376442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buffer</a:t>
            </a:r>
            <a:r>
              <a:rPr lang="en-US" sz="3000" dirty="0"/>
              <a:t> is additional time to complete a task</a:t>
            </a:r>
          </a:p>
          <a:p>
            <a:r>
              <a:rPr lang="en-US" sz="3000" b="1" dirty="0"/>
              <a:t>Murphy’s Law </a:t>
            </a:r>
            <a:r>
              <a:rPr lang="en-US" sz="3000" dirty="0"/>
              <a:t>states that if something can go wrong, it will</a:t>
            </a:r>
          </a:p>
          <a:p>
            <a:r>
              <a:rPr lang="en-US" sz="3000" dirty="0"/>
              <a:t>In traditional estimates, people often add a buffer to each task and use it </a:t>
            </a:r>
            <a:r>
              <a:rPr lang="en-US" sz="3000" dirty="0" err="1"/>
              <a:t>wheather</a:t>
            </a:r>
            <a:r>
              <a:rPr lang="en-US" sz="3000" dirty="0"/>
              <a:t> it is needed or not</a:t>
            </a:r>
          </a:p>
          <a:p>
            <a:r>
              <a:rPr lang="en-US" sz="3000" b="1" dirty="0"/>
              <a:t>Parkinson’s Law </a:t>
            </a:r>
            <a:r>
              <a:rPr lang="en-US" sz="3000" dirty="0"/>
              <a:t>states that work expands to fill the time allowed</a:t>
            </a:r>
          </a:p>
          <a:p>
            <a:r>
              <a:rPr lang="en-US" sz="3000" dirty="0"/>
              <a:t>Critical chain scheduling removes buffers from individual tasks and instead creates a buffer at the project’s level</a:t>
            </a:r>
          </a:p>
          <a:p>
            <a:r>
              <a:rPr lang="en-US" sz="3000" dirty="0">
                <a:hlinkClick r:id="rId2"/>
              </a:rPr>
              <a:t>https://www.youtube.com/watch?v=mpc_FdAt75A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432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Repercussions of Multitasking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/>
          </a:bodyPr>
          <a:lstStyle/>
          <a:p>
            <a:r>
              <a:rPr lang="en-US" sz="3000" b="1" dirty="0"/>
              <a:t>Multitasking</a:t>
            </a:r>
            <a:r>
              <a:rPr lang="en-US" sz="3000" dirty="0"/>
              <a:t> - when a resource works on more than one task at a time</a:t>
            </a:r>
          </a:p>
          <a:p>
            <a:r>
              <a:rPr lang="en-US" sz="3000" dirty="0"/>
              <a:t>Task completion is delayed with multitasking</a:t>
            </a:r>
          </a:p>
          <a:p>
            <a:r>
              <a:rPr lang="en-US" sz="3000" dirty="0"/>
              <a:t>Added time of “switching context”</a:t>
            </a:r>
          </a:p>
          <a:p>
            <a:r>
              <a:rPr lang="en-US" sz="3000" dirty="0"/>
              <a:t>We want to minimize multitasking</a:t>
            </a:r>
          </a:p>
        </p:txBody>
      </p:sp>
    </p:spTree>
    <p:extLst>
      <p:ext uri="{BB962C8B-B14F-4D97-AF65-F5344CB8AC3E}">
        <p14:creationId xmlns:p14="http://schemas.microsoft.com/office/powerpoint/2010/main" val="142505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sz="2800" dirty="0"/>
              <a:t>“</a:t>
            </a:r>
            <a:r>
              <a:rPr lang="en-US" sz="2800" dirty="0"/>
              <a:t>You can do two things at once, but you can't focus effectively on two things at once.</a:t>
            </a:r>
            <a:r>
              <a:rPr lang="en-CA" sz="2800" dirty="0"/>
              <a:t>”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1800" b="0" dirty="0"/>
              <a:t>—</a:t>
            </a:r>
            <a:r>
              <a:rPr lang="en-US" sz="1800" dirty="0"/>
              <a:t> Gary Keller</a:t>
            </a:r>
          </a:p>
        </p:txBody>
      </p:sp>
    </p:spTree>
    <p:extLst>
      <p:ext uri="{BB962C8B-B14F-4D97-AF65-F5344CB8AC3E}">
        <p14:creationId xmlns:p14="http://schemas.microsoft.com/office/powerpoint/2010/main" val="184798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92F1-2E0D-7A3F-C496-78334133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5EC280-38A1-4CDE-ABF7-E59D7F12929F}"/>
              </a:ext>
            </a:extLst>
          </p:cNvPr>
          <p:cNvSpPr txBox="1">
            <a:spLocks/>
          </p:cNvSpPr>
          <p:nvPr/>
        </p:nvSpPr>
        <p:spPr>
          <a:xfrm>
            <a:off x="6393400" y="2233876"/>
            <a:ext cx="5058496" cy="390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/>
              <a:t>Project Planning </a:t>
            </a:r>
          </a:p>
          <a:p>
            <a:pPr marL="457200" indent="-457200"/>
            <a:r>
              <a:rPr lang="en-US" sz="2400" dirty="0"/>
              <a:t>Work Breakdown Structure (WBS)</a:t>
            </a:r>
          </a:p>
          <a:p>
            <a:pPr marL="457200" indent="-457200"/>
            <a:r>
              <a:rPr lang="en-US" sz="2400" dirty="0"/>
              <a:t>Project Schedule (Gantt Chart)</a:t>
            </a:r>
          </a:p>
          <a:p>
            <a:pPr marL="457200" indent="-457200"/>
            <a:r>
              <a:rPr lang="en-US" sz="2400" dirty="0"/>
              <a:t>Using MS Project</a:t>
            </a:r>
          </a:p>
          <a:p>
            <a:pPr marL="457200" indent="-457200"/>
            <a:r>
              <a:rPr lang="en-US" sz="2400" dirty="0"/>
              <a:t>Project Cost</a:t>
            </a:r>
          </a:p>
        </p:txBody>
      </p:sp>
    </p:spTree>
    <p:extLst>
      <p:ext uri="{BB962C8B-B14F-4D97-AF65-F5344CB8AC3E}">
        <p14:creationId xmlns:p14="http://schemas.microsoft.com/office/powerpoint/2010/main" val="303370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Multitasking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55627" y="6205242"/>
            <a:ext cx="2566555" cy="507402"/>
          </a:xfrm>
        </p:spPr>
        <p:txBody>
          <a:bodyPr>
            <a:normAutofit/>
          </a:bodyPr>
          <a:lstStyle/>
          <a:p>
            <a:r>
              <a:rPr lang="en-US" sz="2000" dirty="0"/>
              <a:t>Schwalbe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B4174-4663-4A29-888D-6D4961B8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9" y="1831212"/>
            <a:ext cx="7510923" cy="1798476"/>
          </a:xfrm>
          <a:prstGeom prst="rect">
            <a:avLst/>
          </a:prstGeom>
        </p:spPr>
      </p:pic>
      <p:pic>
        <p:nvPicPr>
          <p:cNvPr id="5" name="Picture 7" descr="86921_06_F10b.jpg">
            <a:extLst>
              <a:ext uri="{FF2B5EF4-FFF2-40B4-BE49-F238E27FC236}">
                <a16:creationId xmlns:a16="http://schemas.microsoft.com/office/drawing/2014/main" id="{345EBEB3-B9F8-4EF4-9E4C-E8A390E8D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461" y="3712637"/>
            <a:ext cx="81534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3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Project Cost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622202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sz="4800" b="1" dirty="0"/>
              <a:t>Project cost management </a:t>
            </a:r>
            <a:r>
              <a:rPr lang="en-US" altLang="en-US" sz="4800" dirty="0"/>
              <a:t>includes the processes required to ensure that the project is completed within an approved budget</a:t>
            </a:r>
          </a:p>
          <a:p>
            <a:endParaRPr lang="en-US" altLang="en-US" sz="4800" dirty="0"/>
          </a:p>
          <a:p>
            <a:r>
              <a:rPr lang="en-CA" sz="4800" dirty="0"/>
              <a:t>A 2011 study published in Harvard Business Review examined almost 1,500 IT projects and reported an average cost overrun of 27%</a:t>
            </a:r>
          </a:p>
          <a:p>
            <a:pPr marL="0" indent="0">
              <a:buNone/>
            </a:pPr>
            <a:endParaRPr lang="en-CA" sz="4800" dirty="0"/>
          </a:p>
          <a:p>
            <a:r>
              <a:rPr lang="en-CA" sz="4800" dirty="0"/>
              <a:t>How to deliver effective cost management: </a:t>
            </a:r>
            <a:r>
              <a:rPr lang="en-CA" sz="4800" dirty="0">
                <a:hlinkClick r:id="rId2"/>
              </a:rPr>
              <a:t>https://www.youtube.com/watch?v=7bXcc7AYajo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273255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4 Steps in Project Cost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7955" y="2088573"/>
            <a:ext cx="9854045" cy="4345269"/>
          </a:xfrm>
        </p:spPr>
        <p:txBody>
          <a:bodyPr>
            <a:normAutofit lnSpcReduction="10000"/>
          </a:bodyPr>
          <a:lstStyle/>
          <a:p>
            <a:r>
              <a:rPr lang="en-US" altLang="en-US" sz="4800" dirty="0"/>
              <a:t>Resource planning</a:t>
            </a:r>
          </a:p>
          <a:p>
            <a:r>
              <a:rPr lang="en-US" sz="4800" dirty="0"/>
              <a:t>Cost estimation</a:t>
            </a:r>
          </a:p>
          <a:p>
            <a:r>
              <a:rPr lang="en-US" sz="4800" dirty="0" err="1"/>
              <a:t>Detemining</a:t>
            </a:r>
            <a:r>
              <a:rPr lang="en-US" sz="4800" dirty="0"/>
              <a:t> the Budget</a:t>
            </a:r>
          </a:p>
          <a:p>
            <a:r>
              <a:rPr lang="en-CA" sz="4800" dirty="0"/>
              <a:t>Cost control</a:t>
            </a:r>
          </a:p>
          <a:p>
            <a:r>
              <a:rPr lang="en-US" sz="4800" dirty="0">
                <a:hlinkClick r:id="rId2"/>
              </a:rPr>
              <a:t>Project Cost Management: Steps, Basics and Benefits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911114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Cost Management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7336" y="2007198"/>
            <a:ext cx="9434945" cy="4198044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4800" dirty="0"/>
              <a:t>A </a:t>
            </a:r>
            <a:r>
              <a:rPr lang="en-US" altLang="en-US" sz="4800" b="1" dirty="0"/>
              <a:t>cost management plan</a:t>
            </a:r>
            <a:r>
              <a:rPr lang="en-US" altLang="en-US" sz="4800" dirty="0"/>
              <a:t> is a document that describes how the organization will manage cost variances on the project </a:t>
            </a:r>
          </a:p>
          <a:p>
            <a:r>
              <a:rPr lang="en-US" altLang="en-US" sz="4800" dirty="0"/>
              <a:t>A large percentage of total project costs are often labor costs, so project managers must develop and track estimates for labor (often measured in FTE – full-time equivalent)</a:t>
            </a:r>
          </a:p>
          <a:p>
            <a:r>
              <a:rPr lang="en-US" altLang="en-US" sz="4800" dirty="0"/>
              <a:t>Important to distinguish between internal and external resources (</a:t>
            </a:r>
            <a:r>
              <a:rPr lang="en-US" altLang="en-US" sz="4800" dirty="0" err="1"/>
              <a:t>labour</a:t>
            </a:r>
            <a:r>
              <a:rPr lang="en-US" altLang="en-US" sz="4800" dirty="0"/>
              <a:t> cost higher for contractors)</a:t>
            </a:r>
          </a:p>
        </p:txBody>
      </p:sp>
    </p:spTree>
    <p:extLst>
      <p:ext uri="{BB962C8B-B14F-4D97-AF65-F5344CB8AC3E}">
        <p14:creationId xmlns:p14="http://schemas.microsoft.com/office/powerpoint/2010/main" val="1488368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75001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Cost Estimation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055" y="1402772"/>
            <a:ext cx="9109363" cy="4956463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Top-down </a:t>
            </a:r>
            <a:r>
              <a:rPr lang="en-US" altLang="en-US" sz="2400" dirty="0"/>
              <a:t>estimates: use the actual cost of a previous, similar project as the basis for estimating the cost of the current project (analogous)</a:t>
            </a:r>
          </a:p>
          <a:p>
            <a:r>
              <a:rPr lang="en-US" altLang="en-US" sz="2400" b="1" dirty="0"/>
              <a:t>Bottom-up</a:t>
            </a:r>
            <a:r>
              <a:rPr lang="en-US" altLang="en-US" sz="2400" dirty="0"/>
              <a:t> estimates: involve estimating individual work items or activities and summing them to get a project total </a:t>
            </a:r>
          </a:p>
          <a:p>
            <a:r>
              <a:rPr lang="en-US" altLang="en-US" sz="2400" b="1" dirty="0"/>
              <a:t>Parametric modeling </a:t>
            </a:r>
            <a:r>
              <a:rPr lang="en-US" altLang="en-US" sz="2400" dirty="0"/>
              <a:t>uses project characteristics (parameters) in a mathematical model to estimate project costs, e.g. COCOMO (Constructive Cost Model)</a:t>
            </a:r>
          </a:p>
          <a:p>
            <a:pPr lvl="2"/>
            <a:r>
              <a:rPr lang="en-US" altLang="en-US" sz="2400" dirty="0"/>
              <a:t>Function points – measuring software size based on what the software does to end users: inputs, outputs, inquiries, internal data, external interface data (metric developed in the 1970s and made international standard)</a:t>
            </a:r>
          </a:p>
          <a:p>
            <a:pPr lvl="2"/>
            <a:r>
              <a:rPr lang="en-US" altLang="en-US" sz="2400" dirty="0"/>
              <a:t>Lines of code</a:t>
            </a:r>
          </a:p>
        </p:txBody>
      </p:sp>
    </p:spTree>
    <p:extLst>
      <p:ext uri="{BB962C8B-B14F-4D97-AF65-F5344CB8AC3E}">
        <p14:creationId xmlns:p14="http://schemas.microsoft.com/office/powerpoint/2010/main" val="258444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75001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Problems with IT Cost Estimates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055" y="1402772"/>
            <a:ext cx="9109363" cy="4956463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Estimates done before having clear system  requirements</a:t>
            </a:r>
          </a:p>
          <a:p>
            <a:r>
              <a:rPr lang="en-US" altLang="en-US" sz="2800" dirty="0"/>
              <a:t>Lack of estimating experience</a:t>
            </a:r>
          </a:p>
          <a:p>
            <a:r>
              <a:rPr lang="en-US" altLang="en-US" sz="2800" dirty="0"/>
              <a:t>Bias toward underestimation</a:t>
            </a:r>
          </a:p>
          <a:p>
            <a:r>
              <a:rPr lang="en-US" altLang="en-US" sz="2800" dirty="0"/>
              <a:t>Management asks for an estimate but needs more accurate number for a bid; if the estimate will be the basis for contract awards and performance reporting, it needs to be a definitive estimate and as accurate as possible</a:t>
            </a:r>
          </a:p>
        </p:txBody>
      </p:sp>
    </p:spTree>
    <p:extLst>
      <p:ext uri="{BB962C8B-B14F-4D97-AF65-F5344CB8AC3E}">
        <p14:creationId xmlns:p14="http://schemas.microsoft.com/office/powerpoint/2010/main" val="592682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75001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Determining the budget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055" y="1402772"/>
            <a:ext cx="8943109" cy="4956463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Cost budgeting involves allocating the project cost estimate to individual work items over time</a:t>
            </a:r>
          </a:p>
          <a:p>
            <a:r>
              <a:rPr lang="en-US" altLang="en-US" sz="2800" dirty="0"/>
              <a:t>The WBS is a required input to the cost budgeting process since it defines the work items</a:t>
            </a:r>
          </a:p>
          <a:p>
            <a:r>
              <a:rPr lang="en-US" altLang="en-US" sz="2800" dirty="0"/>
              <a:t>Important goal is to produce a </a:t>
            </a:r>
            <a:r>
              <a:rPr lang="en-US" altLang="en-US" sz="2800" b="1" dirty="0"/>
              <a:t>cost baseline </a:t>
            </a:r>
            <a:r>
              <a:rPr lang="en-US" altLang="en-US" sz="2800" dirty="0"/>
              <a:t>- a time-phased budget that project managers use to measure and monitor cost performance </a:t>
            </a:r>
          </a:p>
        </p:txBody>
      </p:sp>
    </p:spTree>
    <p:extLst>
      <p:ext uri="{BB962C8B-B14F-4D97-AF65-F5344CB8AC3E}">
        <p14:creationId xmlns:p14="http://schemas.microsoft.com/office/powerpoint/2010/main" val="54653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863" y="652758"/>
            <a:ext cx="9341427" cy="75001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MS Project Demo 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055" y="1402772"/>
            <a:ext cx="8943109" cy="4956463"/>
          </a:xfrm>
        </p:spPr>
        <p:txBody>
          <a:bodyPr>
            <a:noAutofit/>
          </a:bodyPr>
          <a:lstStyle/>
          <a:p>
            <a:r>
              <a:rPr lang="en-CA" sz="3200" dirty="0"/>
              <a:t>Critical path</a:t>
            </a:r>
          </a:p>
          <a:p>
            <a:r>
              <a:rPr lang="en-CA" sz="3200" dirty="0"/>
              <a:t>Project’s baseline</a:t>
            </a:r>
          </a:p>
          <a:p>
            <a:r>
              <a:rPr lang="en-CA" sz="3200" dirty="0"/>
              <a:t>Tracking Gantt</a:t>
            </a:r>
          </a:p>
          <a:p>
            <a:r>
              <a:rPr lang="en-CA" sz="3200" dirty="0"/>
              <a:t>Cost estimate</a:t>
            </a:r>
          </a:p>
        </p:txBody>
      </p:sp>
    </p:spTree>
    <p:extLst>
      <p:ext uri="{BB962C8B-B14F-4D97-AF65-F5344CB8AC3E}">
        <p14:creationId xmlns:p14="http://schemas.microsoft.com/office/powerpoint/2010/main" val="350784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B7904-6893-E7DC-5B8E-5A72456E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76208"/>
            <a:ext cx="6634125" cy="1096903"/>
          </a:xfrm>
        </p:spPr>
        <p:txBody>
          <a:bodyPr/>
          <a:lstStyle/>
          <a:p>
            <a:r>
              <a:rPr lang="en-US" dirty="0"/>
              <a:t>Introducing Group Assignment 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9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536" y="522511"/>
            <a:ext cx="5547601" cy="1095506"/>
          </a:xfrm>
        </p:spPr>
        <p:txBody>
          <a:bodyPr>
            <a:normAutofit/>
          </a:bodyPr>
          <a:lstStyle/>
          <a:p>
            <a:r>
              <a:rPr lang="en-US" sz="4400" dirty="0"/>
              <a:t>Project Planning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E9E41-2F05-46F7-9AE0-81051B47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24" y="1902604"/>
            <a:ext cx="8132769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sz="2800" dirty="0"/>
              <a:t>“</a:t>
            </a:r>
            <a:r>
              <a:rPr lang="en-US" sz="2800" dirty="0"/>
              <a:t>If you fail to plan, you are planning to fail.</a:t>
            </a:r>
            <a:r>
              <a:rPr lang="en-CA" sz="2800" dirty="0"/>
              <a:t>”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1800" b="0" dirty="0"/>
              <a:t>—</a:t>
            </a:r>
            <a:r>
              <a:rPr lang="en-US" sz="1800" dirty="0"/>
              <a:t> Benjamin Franklin</a:t>
            </a:r>
          </a:p>
        </p:txBody>
      </p:sp>
    </p:spTree>
    <p:extLst>
      <p:ext uri="{BB962C8B-B14F-4D97-AF65-F5344CB8AC3E}">
        <p14:creationId xmlns:p14="http://schemas.microsoft.com/office/powerpoint/2010/main" val="429068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 Planning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Collect requirements -&gt; requirements document</a:t>
            </a:r>
          </a:p>
          <a:p>
            <a:r>
              <a:rPr lang="en-US" sz="3000" dirty="0"/>
              <a:t>Define scope -&gt; project scope statement</a:t>
            </a:r>
          </a:p>
          <a:p>
            <a:r>
              <a:rPr lang="en-US" sz="3000" dirty="0"/>
              <a:t>Create Work-Breakdown-Structure  -&gt; WBS</a:t>
            </a:r>
          </a:p>
          <a:p>
            <a:r>
              <a:rPr lang="en-US" sz="3000" dirty="0"/>
              <a:t>Develop schedule  -&gt; project schedule (Gantt chart)</a:t>
            </a:r>
          </a:p>
          <a:p>
            <a:r>
              <a:rPr lang="en-US" sz="3000" dirty="0"/>
              <a:t>Estimate cost and determine budget -&gt; preliminary project budget</a:t>
            </a:r>
          </a:p>
          <a:p>
            <a:r>
              <a:rPr lang="en-US" sz="3000" dirty="0"/>
              <a:t>Develop resource plan -&gt; resource plan</a:t>
            </a:r>
          </a:p>
          <a:p>
            <a:r>
              <a:rPr lang="en-US" sz="3000" dirty="0"/>
              <a:t>Develop communications plan –&gt; communications plan</a:t>
            </a:r>
          </a:p>
          <a:p>
            <a:r>
              <a:rPr lang="en-US" sz="3000" dirty="0"/>
              <a:t>…</a:t>
            </a:r>
            <a:endParaRPr lang="en-US" sz="30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4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/>
          </a:bodyPr>
          <a:lstStyle/>
          <a:p>
            <a:r>
              <a:rPr lang="en-US" sz="4400" dirty="0"/>
              <a:t>Collecting Requirements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requirement </a:t>
            </a:r>
            <a:r>
              <a:rPr lang="en-US" sz="3000" dirty="0"/>
              <a:t>is “a condition or capabilities that must be met by a project, or present in the product, service, or result to satisfy an agreement or other formally imposed specification” (PMBOK® Guide, Fifth Edition, 2013)</a:t>
            </a:r>
          </a:p>
          <a:p>
            <a:r>
              <a:rPr lang="en-US" sz="3000" dirty="0"/>
              <a:t>It is important to use an iterative approach to defining requirements since they are often unclear early in a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Methods of Collecting Requirements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Interviews</a:t>
            </a:r>
          </a:p>
          <a:p>
            <a:r>
              <a:rPr lang="en-US" sz="3000" dirty="0"/>
              <a:t>Focus groups and facilitated workshops</a:t>
            </a:r>
          </a:p>
          <a:p>
            <a:r>
              <a:rPr lang="en-US" sz="3000" dirty="0"/>
              <a:t>Questionnaires and surveys </a:t>
            </a:r>
          </a:p>
          <a:p>
            <a:r>
              <a:rPr lang="en-US" sz="3000" dirty="0"/>
              <a:t>Observation </a:t>
            </a:r>
          </a:p>
          <a:p>
            <a:r>
              <a:rPr lang="en-US" sz="3000" dirty="0"/>
              <a:t>Prototyping </a:t>
            </a:r>
          </a:p>
          <a:p>
            <a:r>
              <a:rPr lang="en-US" sz="3000" dirty="0"/>
              <a:t>Benchmarking</a:t>
            </a:r>
          </a:p>
          <a:p>
            <a:endParaRPr lang="en-US" sz="3000" dirty="0"/>
          </a:p>
          <a:p>
            <a:r>
              <a:rPr lang="en-US" sz="3000" dirty="0">
                <a:solidFill>
                  <a:srgbClr val="002060"/>
                </a:solidFill>
              </a:rPr>
              <a:t>What are the strengths / weaknesses of each method?</a:t>
            </a:r>
          </a:p>
        </p:txBody>
      </p:sp>
    </p:spTree>
    <p:extLst>
      <p:ext uri="{BB962C8B-B14F-4D97-AF65-F5344CB8AC3E}">
        <p14:creationId xmlns:p14="http://schemas.microsoft.com/office/powerpoint/2010/main" val="32426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90974" cy="10955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Scope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4198044"/>
          </a:xfrm>
        </p:spPr>
        <p:txBody>
          <a:bodyPr>
            <a:normAutofit/>
          </a:bodyPr>
          <a:lstStyle/>
          <a:p>
            <a:r>
              <a:rPr lang="en-US" sz="3000" b="1" dirty="0"/>
              <a:t>Scope</a:t>
            </a:r>
            <a:r>
              <a:rPr lang="en-US" sz="3000" dirty="0"/>
              <a:t> is all the work involved in creating the product</a:t>
            </a:r>
          </a:p>
          <a:p>
            <a:pPr lvl="2"/>
            <a:r>
              <a:rPr lang="en-US" sz="3000" dirty="0"/>
              <a:t>Scope is defined based on the requirements document</a:t>
            </a:r>
          </a:p>
          <a:p>
            <a:pPr lvl="2"/>
            <a:r>
              <a:rPr lang="en-US" sz="3000" dirty="0"/>
              <a:t>As the time progresses, scope should become more clear and specific</a:t>
            </a:r>
          </a:p>
          <a:p>
            <a:r>
              <a:rPr lang="en-US" sz="3000" dirty="0"/>
              <a:t>A </a:t>
            </a:r>
            <a:r>
              <a:rPr lang="en-US" sz="3000" b="1" dirty="0"/>
              <a:t>deliverable</a:t>
            </a:r>
            <a:r>
              <a:rPr lang="en-US" sz="3000" dirty="0"/>
              <a:t> is a product produced as part of a project, such as hardware or software, planning documents, or meeting minutes</a:t>
            </a:r>
          </a:p>
        </p:txBody>
      </p:sp>
    </p:spTree>
    <p:extLst>
      <p:ext uri="{BB962C8B-B14F-4D97-AF65-F5344CB8AC3E}">
        <p14:creationId xmlns:p14="http://schemas.microsoft.com/office/powerpoint/2010/main" val="408087025"/>
      </p:ext>
    </p:extLst>
  </p:cSld>
  <p:clrMapOvr>
    <a:masterClrMapping/>
  </p:clrMapOvr>
</p:sld>
</file>

<file path=ppt/theme/theme1.xml><?xml version="1.0" encoding="utf-8"?>
<a:theme xmlns:a="http://schemas.openxmlformats.org/drawingml/2006/main" name="SAIT Theme">
  <a:themeElements>
    <a:clrScheme name="SAIT Colours">
      <a:dk1>
        <a:srgbClr val="000000"/>
      </a:dk1>
      <a:lt1>
        <a:srgbClr val="FFFFFF"/>
      </a:lt1>
      <a:dk2>
        <a:srgbClr val="414041"/>
      </a:dk2>
      <a:lt2>
        <a:srgbClr val="E7E6E6"/>
      </a:lt2>
      <a:accent1>
        <a:srgbClr val="0069AD"/>
      </a:accent1>
      <a:accent2>
        <a:srgbClr val="E7332A"/>
      </a:accent2>
      <a:accent3>
        <a:srgbClr val="6F2783"/>
      </a:accent3>
      <a:accent4>
        <a:srgbClr val="00A3DF"/>
      </a:accent4>
      <a:accent5>
        <a:srgbClr val="A91C36"/>
      </a:accent5>
      <a:accent6>
        <a:srgbClr val="68C8C6"/>
      </a:accent6>
      <a:hlink>
        <a:srgbClr val="70278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IT Theme" id="{168C3033-BD69-5443-BADB-A9A8D9739638}" vid="{90A2870A-524F-9D4C-BEEF-521586AFCF80}"/>
    </a:ext>
  </a:extLst>
</a:theme>
</file>

<file path=ppt/theme/theme2.xml><?xml version="1.0" encoding="utf-8"?>
<a:theme xmlns:a="http://schemas.openxmlformats.org/drawingml/2006/main" name="ER Master_201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RG214_Template" id="{E3164B5B-FF94-40CA-A481-B096E5A47203}" vid="{40DC7BB5-D7F3-4E65-9957-7791641C6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16c24-bf52-4c97-be9a-71c5a96405ed">
      <Terms xmlns="http://schemas.microsoft.com/office/infopath/2007/PartnerControls"/>
    </lcf76f155ced4ddcb4097134ff3c332f>
    <TaxCatchAll xmlns="77dcf62e-7658-4b73-b834-1fc558a6a3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2CE886ABF564A84D063E9B882FC3A" ma:contentTypeVersion="15" ma:contentTypeDescription="Create a new document." ma:contentTypeScope="" ma:versionID="f42d093d34ab80adc44998bd741644c1">
  <xsd:schema xmlns:xsd="http://www.w3.org/2001/XMLSchema" xmlns:xs="http://www.w3.org/2001/XMLSchema" xmlns:p="http://schemas.microsoft.com/office/2006/metadata/properties" xmlns:ns2="21316c24-bf52-4c97-be9a-71c5a96405ed" xmlns:ns3="77dcf62e-7658-4b73-b834-1fc558a6a3a9" targetNamespace="http://schemas.microsoft.com/office/2006/metadata/properties" ma:root="true" ma:fieldsID="10fcceff62a7218a5361ee5e54ff68c9" ns2:_="" ns3:_="">
    <xsd:import namespace="21316c24-bf52-4c97-be9a-71c5a96405ed"/>
    <xsd:import namespace="77dcf62e-7658-4b73-b834-1fc558a6a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16c24-bf52-4c97-be9a-71c5a96405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715c62-ccfc-45dc-bd41-71cb468c8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dcf62e-7658-4b73-b834-1fc558a6a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bde7614-a92e-4232-92c5-0790ec837d4a}" ma:internalName="TaxCatchAll" ma:showField="CatchAllData" ma:web="77dcf62e-7658-4b73-b834-1fc558a6a3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852902-4EA2-48BB-9991-035909488EEB}">
  <ds:schemaRefs>
    <ds:schemaRef ds:uri="http://schemas.microsoft.com/office/2006/metadata/properties"/>
    <ds:schemaRef ds:uri="http://schemas.microsoft.com/office/infopath/2007/PartnerControls"/>
    <ds:schemaRef ds:uri="21316c24-bf52-4c97-be9a-71c5a96405ed"/>
    <ds:schemaRef ds:uri="77dcf62e-7658-4b73-b834-1fc558a6a3a9"/>
  </ds:schemaRefs>
</ds:datastoreItem>
</file>

<file path=customXml/itemProps2.xml><?xml version="1.0" encoding="utf-8"?>
<ds:datastoreItem xmlns:ds="http://schemas.openxmlformats.org/officeDocument/2006/customXml" ds:itemID="{7463DCD0-7FA0-4C30-BDA8-3CF748C5E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B59DD6-5A60-4C4F-94D3-C72626DFA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316c24-bf52-4c97-be9a-71c5a96405ed"/>
    <ds:schemaRef ds:uri="77dcf62e-7658-4b73-b834-1fc558a6a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2989</TotalTime>
  <Words>1619</Words>
  <Application>Microsoft Office PowerPoint</Application>
  <PresentationFormat>Widescreen</PresentationFormat>
  <Paragraphs>189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Titillium WebBlack</vt:lpstr>
      <vt:lpstr>Titillium Web</vt:lpstr>
      <vt:lpstr>Open Sans</vt:lpstr>
      <vt:lpstr>Wingdings</vt:lpstr>
      <vt:lpstr>Titillium Web SemiBold</vt:lpstr>
      <vt:lpstr>Verdana</vt:lpstr>
      <vt:lpstr>Titillium</vt:lpstr>
      <vt:lpstr>SAIT Theme</vt:lpstr>
      <vt:lpstr>ER Master_2015</vt:lpstr>
      <vt:lpstr>PROJ 216 Software Project Concepts</vt:lpstr>
      <vt:lpstr>PowerPoint Presentation</vt:lpstr>
      <vt:lpstr>Topics</vt:lpstr>
      <vt:lpstr>Project Planning</vt:lpstr>
      <vt:lpstr>PowerPoint Presentation</vt:lpstr>
      <vt:lpstr>Project Planning</vt:lpstr>
      <vt:lpstr>Collecting Requirements</vt:lpstr>
      <vt:lpstr>Methods of Collecting Requirements</vt:lpstr>
      <vt:lpstr>Scope and Deliverables</vt:lpstr>
      <vt:lpstr>Work Breakdown Structure (WBS)</vt:lpstr>
      <vt:lpstr>Approaches to Develop WBS</vt:lpstr>
      <vt:lpstr>Tips for Creating WBS</vt:lpstr>
      <vt:lpstr>Sample WBS Organized by Phase</vt:lpstr>
      <vt:lpstr>WBS Examples</vt:lpstr>
      <vt:lpstr>WBS Exercise – 45 minutes</vt:lpstr>
      <vt:lpstr>PowerPoint Presentation</vt:lpstr>
      <vt:lpstr>Importance of Time Management</vt:lpstr>
      <vt:lpstr>Developing Project Schedule</vt:lpstr>
      <vt:lpstr>Estimate task duration</vt:lpstr>
      <vt:lpstr>PERT Example</vt:lpstr>
      <vt:lpstr>Gantt Chart Demo – MS Project</vt:lpstr>
      <vt:lpstr>Critical Path Method</vt:lpstr>
      <vt:lpstr>Critical  Path Exercise – 20 minutes</vt:lpstr>
      <vt:lpstr>Tasks for Critical  Path Exercise</vt:lpstr>
      <vt:lpstr>Additional Scheduling Concepts</vt:lpstr>
      <vt:lpstr>Critical  Chain Scheduling</vt:lpstr>
      <vt:lpstr>Buffer and Critical  ChaiN</vt:lpstr>
      <vt:lpstr>Repercussions of Multitasking</vt:lpstr>
      <vt:lpstr>PowerPoint Presentation</vt:lpstr>
      <vt:lpstr>Multitasking EXAMPLE</vt:lpstr>
      <vt:lpstr>Project Cost Management</vt:lpstr>
      <vt:lpstr>4 Steps in Project Cost Management</vt:lpstr>
      <vt:lpstr>Cost Management Plan</vt:lpstr>
      <vt:lpstr>Cost Estimation techniques</vt:lpstr>
      <vt:lpstr>Problems with IT Cost Estimates</vt:lpstr>
      <vt:lpstr>Determining the budget</vt:lpstr>
      <vt:lpstr>MS Project Demo Continued</vt:lpstr>
      <vt:lpstr>Introducing Group Assignment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SADT Presentation</dc:title>
  <dc:subject/>
  <dc:creator>Maria Hernandez</dc:creator>
  <cp:keywords/>
  <dc:description/>
  <cp:lastModifiedBy>Jolanta Warpechowska-Gruca</cp:lastModifiedBy>
  <cp:revision>570</cp:revision>
  <dcterms:created xsi:type="dcterms:W3CDTF">2022-02-15T22:03:09Z</dcterms:created>
  <dcterms:modified xsi:type="dcterms:W3CDTF">2023-11-03T19:39:12Z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0x010100EDA2CE886ABF564A84D063E9B882FC3A</vt:lpwstr>
  </property>
  <property fmtid="{D5CDD505-2E9C-101B-9397-08002B2CF9AE}" pid="3" name="MediaServiceImageTags">
    <vt:lpwstr/>
  </property>
</Properties>
</file>